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7" r:id="rId4"/>
    <p:sldId id="258" r:id="rId5"/>
    <p:sldId id="273" r:id="rId6"/>
    <p:sldId id="268" r:id="rId7"/>
    <p:sldId id="259" r:id="rId8"/>
    <p:sldId id="274" r:id="rId9"/>
    <p:sldId id="262" r:id="rId10"/>
    <p:sldId id="275" r:id="rId11"/>
    <p:sldId id="276" r:id="rId12"/>
    <p:sldId id="263" r:id="rId13"/>
    <p:sldId id="261" r:id="rId14"/>
    <p:sldId id="277" r:id="rId15"/>
    <p:sldId id="264" r:id="rId16"/>
    <p:sldId id="278" r:id="rId17"/>
    <p:sldId id="265" r:id="rId18"/>
    <p:sldId id="279" r:id="rId19"/>
    <p:sldId id="266" r:id="rId20"/>
    <p:sldId id="280" r:id="rId21"/>
    <p:sldId id="281" r:id="rId22"/>
    <p:sldId id="271" r:id="rId23"/>
    <p:sldId id="269" r:id="rId24"/>
    <p:sldId id="270" r:id="rId25"/>
    <p:sldId id="282" r:id="rId26"/>
    <p:sldId id="272" r:id="rId27"/>
    <p:sldId id="283" r:id="rId28"/>
  </p:sldIdLst>
  <p:sldSz cx="9144000" cy="6858000" type="screen4x3"/>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0" autoAdjust="0"/>
    <p:restoredTop sz="94660"/>
  </p:normalViewPr>
  <p:slideViewPr>
    <p:cSldViewPr>
      <p:cViewPr varScale="1">
        <p:scale>
          <a:sx n="76" d="100"/>
          <a:sy n="76" d="100"/>
        </p:scale>
        <p:origin x="123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sp>
        <p:nvSpPr>
          <p:cNvPr id="19" name="18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8" name="7 Marcador de pie de página"/>
          <p:cNvSpPr>
            <a:spLocks noGrp="1"/>
          </p:cNvSpPr>
          <p:nvPr>
            <p:ph type="ftr" sz="quarter" idx="11"/>
          </p:nvPr>
        </p:nvSpPr>
        <p:spPr/>
        <p:txBody>
          <a:bodyPr/>
          <a:lstStyle/>
          <a:p>
            <a:endParaRPr lang="es-PY"/>
          </a:p>
        </p:txBody>
      </p:sp>
      <p:sp>
        <p:nvSpPr>
          <p:cNvPr id="11" name="10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p>
            <a:r>
              <a:rPr kumimoji="0" lang="es-ES"/>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5" name="4 Marcador de pie de página"/>
          <p:cNvSpPr>
            <a:spLocks noGrp="1"/>
          </p:cNvSpPr>
          <p:nvPr>
            <p:ph type="ftr" sz="quarter" idx="11"/>
          </p:nvPr>
        </p:nvSpPr>
        <p:spPr/>
        <p:txBody>
          <a:bodyPr/>
          <a:lstStyle/>
          <a:p>
            <a:endParaRPr lang="es-PY"/>
          </a:p>
        </p:txBody>
      </p:sp>
      <p:sp>
        <p:nvSpPr>
          <p:cNvPr id="6" name="5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8" name="7 Marcador de pie de página"/>
          <p:cNvSpPr>
            <a:spLocks noGrp="1"/>
          </p:cNvSpPr>
          <p:nvPr>
            <p:ph type="ftr" sz="quarter" idx="11"/>
          </p:nvPr>
        </p:nvSpPr>
        <p:spPr/>
        <p:txBody>
          <a:bodyPr/>
          <a:lstStyle/>
          <a:p>
            <a:endParaRPr lang="es-PY"/>
          </a:p>
        </p:txBody>
      </p:sp>
      <p:sp>
        <p:nvSpPr>
          <p:cNvPr id="9" name="8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4" name="3 Marcador de pie de página"/>
          <p:cNvSpPr>
            <a:spLocks noGrp="1"/>
          </p:cNvSpPr>
          <p:nvPr>
            <p:ph type="ftr" sz="quarter" idx="11"/>
          </p:nvPr>
        </p:nvSpPr>
        <p:spPr/>
        <p:txBody>
          <a:bodyPr/>
          <a:lstStyle/>
          <a:p>
            <a:endParaRPr lang="es-PY"/>
          </a:p>
        </p:txBody>
      </p:sp>
      <p:sp>
        <p:nvSpPr>
          <p:cNvPr id="5" name="4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3" name="2 Marcador de pie de página"/>
          <p:cNvSpPr>
            <a:spLocks noGrp="1"/>
          </p:cNvSpPr>
          <p:nvPr>
            <p:ph type="ftr" sz="quarter" idx="11"/>
          </p:nvPr>
        </p:nvSpPr>
        <p:spPr/>
        <p:txBody>
          <a:bodyPr/>
          <a:lstStyle/>
          <a:p>
            <a:endParaRPr lang="es-PY"/>
          </a:p>
        </p:txBody>
      </p:sp>
      <p:sp>
        <p:nvSpPr>
          <p:cNvPr id="4" name="3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CCD9AA60-ECAF-482E-AEF3-BE50E1B38195}" type="datetimeFigureOut">
              <a:rPr lang="es-PY" smtClean="0"/>
              <a:t>13/6/2020</a:t>
            </a:fld>
            <a:endParaRPr lang="es-PY"/>
          </a:p>
        </p:txBody>
      </p:sp>
      <p:sp>
        <p:nvSpPr>
          <p:cNvPr id="6" name="5 Marcador de pie de página"/>
          <p:cNvSpPr>
            <a:spLocks noGrp="1"/>
          </p:cNvSpPr>
          <p:nvPr>
            <p:ph type="ftr" sz="quarter" idx="11"/>
          </p:nvPr>
        </p:nvSpPr>
        <p:spPr/>
        <p:txBody>
          <a:bodyPr/>
          <a:lstStyle/>
          <a:p>
            <a:endParaRPr lang="es-PY"/>
          </a:p>
        </p:txBody>
      </p:sp>
      <p:sp>
        <p:nvSpPr>
          <p:cNvPr id="7" name="6 Marcador de número de diapositiva"/>
          <p:cNvSpPr>
            <a:spLocks noGrp="1"/>
          </p:cNvSpPr>
          <p:nvPr>
            <p:ph type="sldNum" sz="quarter" idx="12"/>
          </p:nvPr>
        </p:nvSpPr>
        <p:spPr/>
        <p:txBody>
          <a:bodyPr/>
          <a:lstStyle/>
          <a:p>
            <a:fld id="{98B22C59-4E8A-4A29-90D2-BA7B06935469}" type="slidenum">
              <a:rPr lang="es-PY" smtClean="0"/>
              <a:t>‹Nº›</a:t>
            </a:fld>
            <a:endParaRPr lang="es-PY"/>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p>
            <a:r>
              <a:rPr kumimoji="0" lang="es-ES"/>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CD9AA60-ECAF-482E-AEF3-BE50E1B38195}" type="datetimeFigureOut">
              <a:rPr lang="es-PY" smtClean="0"/>
              <a:t>13/6/2020</a:t>
            </a:fld>
            <a:endParaRPr lang="es-PY"/>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s-PY"/>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8B22C59-4E8A-4A29-90D2-BA7B06935469}" type="slidenum">
              <a:rPr lang="es-PY" smtClean="0"/>
              <a:t>‹Nº›</a:t>
            </a:fld>
            <a:endParaRPr lang="es-PY"/>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764704"/>
            <a:ext cx="7772400" cy="868078"/>
          </a:xfrm>
        </p:spPr>
        <p:txBody>
          <a:bodyPr>
            <a:normAutofit fontScale="90000"/>
          </a:bodyPr>
          <a:lstStyle/>
          <a:p>
            <a:pPr algn="ctr"/>
            <a:r>
              <a:rPr lang="es-PY" sz="4000" dirty="0"/>
              <a:t>PRINCIPIOS GENERALES de la CVX</a:t>
            </a:r>
          </a:p>
        </p:txBody>
      </p:sp>
      <p:sp>
        <p:nvSpPr>
          <p:cNvPr id="3" name="2 Subtítulo"/>
          <p:cNvSpPr>
            <a:spLocks noGrp="1"/>
          </p:cNvSpPr>
          <p:nvPr>
            <p:ph type="subTitle" idx="1"/>
          </p:nvPr>
        </p:nvSpPr>
        <p:spPr>
          <a:xfrm>
            <a:off x="722376" y="1988840"/>
            <a:ext cx="7772400" cy="3672408"/>
          </a:xfrm>
        </p:spPr>
        <p:txBody>
          <a:bodyPr/>
          <a:lstStyle/>
          <a:p>
            <a:pPr algn="just"/>
            <a:r>
              <a:rPr lang="es-PY" b="1" dirty="0">
                <a:solidFill>
                  <a:schemeClr val="accent1">
                    <a:lumMod val="75000"/>
                  </a:schemeClr>
                </a:solidFill>
              </a:rPr>
              <a:t>Aprobados por la Asamblea General en setiembre de 1990.</a:t>
            </a:r>
          </a:p>
          <a:p>
            <a:pPr algn="just"/>
            <a:endParaRPr lang="es-PY" b="1" dirty="0">
              <a:solidFill>
                <a:schemeClr val="accent1">
                  <a:lumMod val="75000"/>
                </a:schemeClr>
              </a:solidFill>
            </a:endParaRPr>
          </a:p>
          <a:p>
            <a:pPr algn="just"/>
            <a:r>
              <a:rPr lang="es-PY" b="1" dirty="0">
                <a:solidFill>
                  <a:schemeClr val="accent1">
                    <a:lumMod val="75000"/>
                  </a:schemeClr>
                </a:solidFill>
              </a:rPr>
              <a:t>Confirmados por la Santa Sede el 3 de diciembre de 1990.</a:t>
            </a:r>
          </a:p>
          <a:p>
            <a:pPr algn="just"/>
            <a:endParaRPr lang="es-PY" dirty="0"/>
          </a:p>
          <a:p>
            <a:pPr algn="just"/>
            <a:endParaRPr lang="es-PY" dirty="0"/>
          </a:p>
          <a:p>
            <a:pPr algn="just"/>
            <a:r>
              <a:rPr lang="es-PY" b="1" dirty="0">
                <a:solidFill>
                  <a:schemeClr val="tx1"/>
                </a:solidFill>
              </a:rPr>
              <a:t>Comentarios extraídos del texto preparado por expertos de la Comunidad Mundial. La edición final fue preparada por José Reyes (Chile) y publicada en Suplemento de </a:t>
            </a:r>
            <a:r>
              <a:rPr lang="es-PY" b="1" dirty="0" err="1">
                <a:solidFill>
                  <a:schemeClr val="tx1"/>
                </a:solidFill>
              </a:rPr>
              <a:t>Progressio</a:t>
            </a:r>
            <a:r>
              <a:rPr lang="es-PY" b="1" dirty="0">
                <a:solidFill>
                  <a:schemeClr val="tx1"/>
                </a:solidFill>
              </a:rPr>
              <a:t>, setiembre de 1992.</a:t>
            </a:r>
          </a:p>
        </p:txBody>
      </p:sp>
    </p:spTree>
    <p:extLst>
      <p:ext uri="{BB962C8B-B14F-4D97-AF65-F5344CB8AC3E}">
        <p14:creationId xmlns:p14="http://schemas.microsoft.com/office/powerpoint/2010/main" val="3608938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792088"/>
          </a:xfrm>
        </p:spPr>
        <p:txBody>
          <a:bodyPr/>
          <a:lstStyle/>
          <a:p>
            <a:r>
              <a:rPr lang="es-PY" dirty="0"/>
              <a:t>Cont. P.G. 3</a:t>
            </a:r>
          </a:p>
        </p:txBody>
      </p:sp>
      <p:sp>
        <p:nvSpPr>
          <p:cNvPr id="3" name="2 Marcador de contenido"/>
          <p:cNvSpPr>
            <a:spLocks noGrp="1"/>
          </p:cNvSpPr>
          <p:nvPr>
            <p:ph idx="1"/>
          </p:nvPr>
        </p:nvSpPr>
        <p:spPr>
          <a:xfrm>
            <a:off x="502920" y="1340768"/>
            <a:ext cx="8183880" cy="4032448"/>
          </a:xfrm>
        </p:spPr>
        <p:txBody>
          <a:bodyPr>
            <a:normAutofit lnSpcReduction="10000"/>
          </a:bodyPr>
          <a:lstStyle/>
          <a:p>
            <a:pPr algn="just"/>
            <a:r>
              <a:rPr lang="es-PY" dirty="0"/>
              <a:t>Vivimos este estilo de vida cristiana en comunión gozosa con todos los que nos han precedido, con gratitud por sus esfuerzos y sus realizaciones apostólicas. Con amor y en oración, nos asociamos a todos esos hombres y mujeres de nuestra tradición espiritual  que la Iglesia  no ha propuesto como amigos y válidos intercesores en el cumplimiento de nuestra misión.</a:t>
            </a:r>
          </a:p>
        </p:txBody>
      </p:sp>
    </p:spTree>
    <p:extLst>
      <p:ext uri="{BB962C8B-B14F-4D97-AF65-F5344CB8AC3E}">
        <p14:creationId xmlns:p14="http://schemas.microsoft.com/office/powerpoint/2010/main" val="1364971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32656"/>
            <a:ext cx="8183880" cy="936104"/>
          </a:xfrm>
        </p:spPr>
        <p:txBody>
          <a:bodyPr/>
          <a:lstStyle/>
          <a:p>
            <a:r>
              <a:rPr lang="es-PY" dirty="0"/>
              <a:t>Una gracia en la Historia 3</a:t>
            </a:r>
          </a:p>
        </p:txBody>
      </p:sp>
      <p:sp>
        <p:nvSpPr>
          <p:cNvPr id="3" name="2 Marcador de contenido"/>
          <p:cNvSpPr>
            <a:spLocks noGrp="1"/>
          </p:cNvSpPr>
          <p:nvPr>
            <p:ph idx="1"/>
          </p:nvPr>
        </p:nvSpPr>
        <p:spPr>
          <a:xfrm>
            <a:off x="395536" y="1412776"/>
            <a:ext cx="8183880" cy="4824536"/>
          </a:xfrm>
        </p:spPr>
        <p:txBody>
          <a:bodyPr>
            <a:normAutofit fontScale="85000" lnSpcReduction="10000"/>
          </a:bodyPr>
          <a:lstStyle/>
          <a:p>
            <a:pPr algn="just"/>
            <a:r>
              <a:rPr lang="es-PY" dirty="0"/>
              <a:t>Nos muestra la persistencia de la acción del E.S Nuestros orígenes son ignacianos nos propone gratitud, humildad, fidelidad a la gracia.</a:t>
            </a:r>
          </a:p>
          <a:p>
            <a:pPr algn="just"/>
            <a:r>
              <a:rPr lang="es-PY" dirty="0"/>
              <a:t>Nos invita a aprender de nuestra historia, a valorar lo andado y la necesidad y  capacidad de renovarnos en el Espíritu para servir mejor, desde nuestro propio manantial.</a:t>
            </a:r>
          </a:p>
          <a:p>
            <a:pPr algn="just"/>
            <a:r>
              <a:rPr lang="es-PY" dirty="0"/>
              <a:t>Valor Jurídico: Somos una Asociación internacional pública de fieles de derecho  pontificio.</a:t>
            </a:r>
          </a:p>
          <a:p>
            <a:pPr algn="just"/>
            <a:r>
              <a:rPr lang="es-PY" dirty="0"/>
              <a:t>Valor pedagógico y organizacional: La aceptación de estos PP. GG es condición para la pertenencia, aunque  abre otras posibilidades de vinculación. </a:t>
            </a:r>
          </a:p>
        </p:txBody>
      </p:sp>
    </p:spTree>
    <p:extLst>
      <p:ext uri="{BB962C8B-B14F-4D97-AF65-F5344CB8AC3E}">
        <p14:creationId xmlns:p14="http://schemas.microsoft.com/office/powerpoint/2010/main" val="323534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404664"/>
            <a:ext cx="7751832" cy="1051560"/>
          </a:xfrm>
        </p:spPr>
        <p:txBody>
          <a:bodyPr/>
          <a:lstStyle/>
          <a:p>
            <a:r>
              <a:rPr lang="es-PY" dirty="0"/>
              <a:t>PG 4: Finalidad</a:t>
            </a:r>
          </a:p>
        </p:txBody>
      </p:sp>
      <p:sp>
        <p:nvSpPr>
          <p:cNvPr id="3" name="2 Marcador de contenido"/>
          <p:cNvSpPr>
            <a:spLocks noGrp="1"/>
          </p:cNvSpPr>
          <p:nvPr>
            <p:ph idx="1"/>
          </p:nvPr>
        </p:nvSpPr>
        <p:spPr>
          <a:xfrm>
            <a:off x="502920" y="1628800"/>
            <a:ext cx="8183880" cy="3528392"/>
          </a:xfrm>
        </p:spPr>
        <p:txBody>
          <a:bodyPr>
            <a:normAutofit fontScale="77500" lnSpcReduction="20000"/>
          </a:bodyPr>
          <a:lstStyle/>
          <a:p>
            <a:pPr algn="just"/>
            <a:r>
              <a:rPr lang="es-PY" dirty="0"/>
              <a:t>Nuestra Comunidad está formada por cristianos  hombres y mujeres, adultos y jóvenes, de todas las condiciones sociales  que desean seguir más de cerca a Jesucristo y trabajar con Él en la construcción del Reino, y que han reconocido en la Comunidad de Vida Cristiana su particular vocación en la Iglesia.</a:t>
            </a:r>
          </a:p>
          <a:p>
            <a:pPr algn="just"/>
            <a:endParaRPr lang="es-PY" dirty="0"/>
          </a:p>
          <a:p>
            <a:pPr algn="just"/>
            <a:r>
              <a:rPr lang="es-PY" dirty="0"/>
              <a:t>Nuestro propósito es llegar a ser cristianos comprometidos, dando testimonio en la Iglesia y en la sociedad de los valores humanos y evangélicos esenciales para la dignidad de la persona, el bienestar de la familia y la integridad de la creación.</a:t>
            </a:r>
          </a:p>
          <a:p>
            <a:endParaRPr lang="es-PY" dirty="0"/>
          </a:p>
        </p:txBody>
      </p:sp>
    </p:spTree>
    <p:extLst>
      <p:ext uri="{BB962C8B-B14F-4D97-AF65-F5344CB8AC3E}">
        <p14:creationId xmlns:p14="http://schemas.microsoft.com/office/powerpoint/2010/main" val="2657677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648072"/>
          </a:xfrm>
        </p:spPr>
        <p:txBody>
          <a:bodyPr>
            <a:normAutofit/>
          </a:bodyPr>
          <a:lstStyle/>
          <a:p>
            <a:r>
              <a:rPr lang="es-PY" dirty="0"/>
              <a:t>P.G 4 NUESTRO CARISMA</a:t>
            </a:r>
          </a:p>
        </p:txBody>
      </p:sp>
      <p:sp>
        <p:nvSpPr>
          <p:cNvPr id="3" name="2 Marcador de contenido"/>
          <p:cNvSpPr>
            <a:spLocks noGrp="1"/>
          </p:cNvSpPr>
          <p:nvPr>
            <p:ph idx="1"/>
          </p:nvPr>
        </p:nvSpPr>
        <p:spPr>
          <a:xfrm>
            <a:off x="179512" y="1412776"/>
            <a:ext cx="8183880" cy="4968552"/>
          </a:xfrm>
        </p:spPr>
        <p:txBody>
          <a:bodyPr>
            <a:normAutofit fontScale="77500" lnSpcReduction="20000"/>
          </a:bodyPr>
          <a:lstStyle/>
          <a:p>
            <a:pPr algn="just"/>
            <a:r>
              <a:rPr lang="es-PY" dirty="0"/>
              <a:t>Con particular urgencia sentimos la necesidad de trabajar por la justicia, con una opción preferencial por los pobres y un estilo de vida sencillo que exprese nuestra libertad y nuestra solidaridad con ellos.</a:t>
            </a:r>
          </a:p>
          <a:p>
            <a:pPr algn="just"/>
            <a:endParaRPr lang="es-PY" dirty="0"/>
          </a:p>
          <a:p>
            <a:pPr algn="just"/>
            <a:r>
              <a:rPr lang="es-PY" dirty="0"/>
              <a:t>Para preparar más eficazmente a nuestros miembros especialmente en los ambientes cotidianos, reunimos en comunidad a personas que sienten una necesidad más apremiante de unir su vida humana para el testimonio  y el servicio apostólico el de unir nuestra vida humana en todas sus dimensiones con la plenitud de la fe cristiana según nuestro carisma. Como respuesta a la llamada que Cristo nos hace, tratamos de realizar esta unidad de vida desde dentro del mundo en que vivimos </a:t>
            </a:r>
          </a:p>
          <a:p>
            <a:pPr algn="just"/>
            <a:endParaRPr lang="es-PY" dirty="0"/>
          </a:p>
        </p:txBody>
      </p:sp>
    </p:spTree>
    <p:extLst>
      <p:ext uri="{BB962C8B-B14F-4D97-AF65-F5344CB8AC3E}">
        <p14:creationId xmlns:p14="http://schemas.microsoft.com/office/powerpoint/2010/main" val="2128921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260648"/>
            <a:ext cx="8183880" cy="1008112"/>
          </a:xfrm>
        </p:spPr>
        <p:txBody>
          <a:bodyPr/>
          <a:lstStyle/>
          <a:p>
            <a:r>
              <a:rPr lang="es-PY" dirty="0"/>
              <a:t>PG 4</a:t>
            </a:r>
          </a:p>
        </p:txBody>
      </p:sp>
      <p:sp>
        <p:nvSpPr>
          <p:cNvPr id="3" name="2 Marcador de contenido"/>
          <p:cNvSpPr>
            <a:spLocks noGrp="1"/>
          </p:cNvSpPr>
          <p:nvPr>
            <p:ph idx="1"/>
          </p:nvPr>
        </p:nvSpPr>
        <p:spPr>
          <a:xfrm>
            <a:off x="395536" y="1196752"/>
            <a:ext cx="8183880" cy="4968552"/>
          </a:xfrm>
        </p:spPr>
        <p:txBody>
          <a:bodyPr>
            <a:normAutofit fontScale="62500" lnSpcReduction="20000"/>
          </a:bodyPr>
          <a:lstStyle/>
          <a:p>
            <a:pPr algn="just"/>
            <a:r>
              <a:rPr lang="es-PY" dirty="0"/>
              <a:t>Se centra en el seguimiento de Cristo</a:t>
            </a:r>
          </a:p>
          <a:p>
            <a:pPr algn="just"/>
            <a:r>
              <a:rPr lang="es-PY" dirty="0"/>
              <a:t>Trabajamos con Cristo en la construcción del Reino: Este programa está descrito en el libro de </a:t>
            </a:r>
            <a:r>
              <a:rPr lang="es-PY" dirty="0" err="1"/>
              <a:t>Isahías</a:t>
            </a:r>
            <a:r>
              <a:rPr lang="es-PY" dirty="0"/>
              <a:t>, en el Sermón del Monte y el texto del Juicio Final. </a:t>
            </a:r>
          </a:p>
          <a:p>
            <a:pPr algn="just"/>
            <a:r>
              <a:rPr lang="es-PY" dirty="0"/>
              <a:t>Nuestra pertenencia a CVX es para el servicio del Reino. El objetivo es formar cristianos para construir Reino. Nos hace testigos comprometidos de los valores humanos y evangélicos, buscando la dignidad de la persona, el bienestar de la familia y la integridad de la creación, nuestro apostolado puede estar en cualquier campo de la vida humana, la política, lo social, científico, cultural. Con particular énfasis en la justicia y con opción preferencial por los pobres.</a:t>
            </a:r>
          </a:p>
          <a:p>
            <a:pPr algn="just"/>
            <a:r>
              <a:rPr lang="es-PY" dirty="0"/>
              <a:t>Mediante los EE.EE. aprendemos el discernimiento de espíritus para elegir lo que conducirá a la libertad de apegos y la indiferencia, nos predispone a la disponibilidad, a la confianza total en Dios  para en todo amar y servir. </a:t>
            </a:r>
          </a:p>
          <a:p>
            <a:pPr algn="just"/>
            <a:r>
              <a:rPr lang="es-PY" dirty="0"/>
              <a:t>La comunidad tiene sentido en la misión. Somos personas que integran fe y vida para seguir juntos a Cristo. Es la experiencia de unidad en el amor y en la acción apostólica.</a:t>
            </a:r>
          </a:p>
        </p:txBody>
      </p:sp>
    </p:spTree>
    <p:extLst>
      <p:ext uri="{BB962C8B-B14F-4D97-AF65-F5344CB8AC3E}">
        <p14:creationId xmlns:p14="http://schemas.microsoft.com/office/powerpoint/2010/main" val="3908779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504056"/>
          </a:xfrm>
        </p:spPr>
        <p:txBody>
          <a:bodyPr>
            <a:normAutofit fontScale="90000"/>
          </a:bodyPr>
          <a:lstStyle/>
          <a:p>
            <a:r>
              <a:rPr lang="es-PY" dirty="0"/>
              <a:t>PG 5: Fuentes</a:t>
            </a:r>
          </a:p>
        </p:txBody>
      </p:sp>
      <p:sp>
        <p:nvSpPr>
          <p:cNvPr id="3" name="2 Marcador de contenido"/>
          <p:cNvSpPr>
            <a:spLocks noGrp="1"/>
          </p:cNvSpPr>
          <p:nvPr>
            <p:ph idx="1"/>
          </p:nvPr>
        </p:nvSpPr>
        <p:spPr>
          <a:xfrm>
            <a:off x="502920" y="1124744"/>
            <a:ext cx="8183880" cy="4680520"/>
          </a:xfrm>
        </p:spPr>
        <p:txBody>
          <a:bodyPr>
            <a:normAutofit fontScale="62500" lnSpcReduction="20000"/>
          </a:bodyPr>
          <a:lstStyle/>
          <a:p>
            <a:pPr algn="just"/>
            <a:r>
              <a:rPr lang="es-PY" dirty="0"/>
              <a:t> La espiritualidad de nuestra Comunidad está centrada en Cristo y en la participación en el Misterio Pascual. Brota de la Sagrada Escritura, de la liturgia, del desarrollo doctrinal de la Iglesia, y de la revelación de la voluntad de Dios a través de los acontecimientos de nuestro tiempo.</a:t>
            </a:r>
          </a:p>
          <a:p>
            <a:pPr algn="just"/>
            <a:endParaRPr lang="es-PY" dirty="0"/>
          </a:p>
          <a:p>
            <a:pPr algn="just"/>
            <a:r>
              <a:rPr lang="es-PY" dirty="0"/>
              <a:t>En el contexto de estas fuentes universales, consideramos los Ejercicios Espirituales de san Ignacio como la fuente específica y el instrumento característico de nuestra espiritualidad.</a:t>
            </a:r>
          </a:p>
          <a:p>
            <a:pPr algn="just"/>
            <a:endParaRPr lang="es-PY" dirty="0"/>
          </a:p>
          <a:p>
            <a:pPr algn="just"/>
            <a:r>
              <a:rPr lang="es-PY" dirty="0"/>
              <a:t>Nuestra vocación nos llama a vivir esta espiritualidad, que nos abre y nos dispone a cualquier deseo de Dios en cada situación concreta de nuestra vida diaria.</a:t>
            </a:r>
          </a:p>
          <a:p>
            <a:pPr algn="just"/>
            <a:endParaRPr lang="es-PY" dirty="0"/>
          </a:p>
          <a:p>
            <a:pPr algn="just"/>
            <a:r>
              <a:rPr lang="es-PY" dirty="0"/>
              <a:t>En particular, reconocemos la necesidad de la oración y del discernimiento  personal y comunitario, del examen de conciencia diario y del acompañamiento espiritual como medios importantes para buscar y hallar a Dios en todas las cosas.</a:t>
            </a:r>
          </a:p>
          <a:p>
            <a:endParaRPr lang="es-PY" dirty="0"/>
          </a:p>
        </p:txBody>
      </p:sp>
    </p:spTree>
    <p:extLst>
      <p:ext uri="{BB962C8B-B14F-4D97-AF65-F5344CB8AC3E}">
        <p14:creationId xmlns:p14="http://schemas.microsoft.com/office/powerpoint/2010/main" val="340180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188640"/>
            <a:ext cx="8183880" cy="1008112"/>
          </a:xfrm>
        </p:spPr>
        <p:txBody>
          <a:bodyPr>
            <a:normAutofit fontScale="90000"/>
          </a:bodyPr>
          <a:lstStyle/>
          <a:p>
            <a:r>
              <a:rPr lang="es-PY" dirty="0"/>
              <a:t>PG 5 Fuentes de la espiritualidad</a:t>
            </a:r>
          </a:p>
        </p:txBody>
      </p:sp>
      <p:sp>
        <p:nvSpPr>
          <p:cNvPr id="3" name="2 Marcador de contenido"/>
          <p:cNvSpPr>
            <a:spLocks noGrp="1"/>
          </p:cNvSpPr>
          <p:nvPr>
            <p:ph idx="1"/>
          </p:nvPr>
        </p:nvSpPr>
        <p:spPr>
          <a:xfrm>
            <a:off x="467544" y="1196752"/>
            <a:ext cx="8183880" cy="5184576"/>
          </a:xfrm>
        </p:spPr>
        <p:txBody>
          <a:bodyPr>
            <a:normAutofit fontScale="70000" lnSpcReduction="20000"/>
          </a:bodyPr>
          <a:lstStyle/>
          <a:p>
            <a:pPr algn="just"/>
            <a:r>
              <a:rPr lang="es-PY" sz="2300" b="1" dirty="0"/>
              <a:t>Ignacianas</a:t>
            </a:r>
            <a:r>
              <a:rPr lang="es-PY" sz="2300" dirty="0"/>
              <a:t>:1. Contemplación de la Encarnación 2. Es respuestas inspirada por la ley interior del amor 3. A la manera de Ignacio se juntan personas en pequeños grupos para crecer en el amor y el servicio 4. Integrado por personas de distintas características para llevar la Buena Nueva a los pobres. 5. La Espiritualidad ignaciana es central. 6. Discernimos los signos de los tiempos para promover el desarrollo de todos los pueblos. 7. En comunidad con la iglesia, somos con la comunidad mundial una célula del cuerpo de Cristo. 8.La conversión de nuestros corazones y de quienes nos relacionamos apostólicamente son prioridad para recibir los beneficios.9. María es protagonista de los coloquios, de las contemplaciones de la encarnación, natividad, vida oculta, pasión y resurrección de Cristo. En la capilla de la Anunciación del colegio Romano nació la primera Congregación Mariana.</a:t>
            </a:r>
          </a:p>
          <a:p>
            <a:pPr algn="just"/>
            <a:r>
              <a:rPr lang="es-PY" sz="2300" dirty="0"/>
              <a:t>La espiritualidad CVX se centra en Cristo y su misterio Pascual.</a:t>
            </a:r>
          </a:p>
          <a:p>
            <a:pPr algn="just"/>
            <a:r>
              <a:rPr lang="es-PY" sz="2300" dirty="0"/>
              <a:t>Se basa también en </a:t>
            </a:r>
            <a:r>
              <a:rPr lang="es-PY" sz="2300" b="1" dirty="0"/>
              <a:t>la Escritura, la liturgia y los EE.EE.</a:t>
            </a:r>
          </a:p>
          <a:p>
            <a:pPr algn="just"/>
            <a:r>
              <a:rPr lang="es-PY" sz="2300" b="1" dirty="0"/>
              <a:t>La tradición </a:t>
            </a:r>
            <a:r>
              <a:rPr lang="es-PY" sz="2300" dirty="0"/>
              <a:t>da un legajo vivo atendiendo lo histórico de nuestra fe, sobre todo el desarrollo doctrinal de la Iglesia y el de nuestras vidas.</a:t>
            </a:r>
          </a:p>
          <a:p>
            <a:pPr algn="just"/>
            <a:r>
              <a:rPr lang="es-PY" sz="2300" dirty="0"/>
              <a:t>Son experiencias de conversión viviendo las experiencias del amor de Dios y adquiriendo libertad para responder a esa llamada a convertirnos en compañeros de Cristo.</a:t>
            </a:r>
          </a:p>
          <a:p>
            <a:pPr algn="just"/>
            <a:r>
              <a:rPr lang="es-PY" sz="2300" b="1" dirty="0"/>
              <a:t>La oración sobre las escrituras y la vida cotidiana, </a:t>
            </a:r>
            <a:r>
              <a:rPr lang="es-PY" sz="2300" dirty="0"/>
              <a:t>permite el discernimiento, así como también ayudan </a:t>
            </a:r>
            <a:r>
              <a:rPr lang="es-PY" sz="2300" b="1" dirty="0"/>
              <a:t>la Pausa diaria y la revisión de vida,</a:t>
            </a:r>
            <a:r>
              <a:rPr lang="es-PY" sz="2300" dirty="0"/>
              <a:t> para así poder buscar y hallar a Dios en todas las cosas. </a:t>
            </a:r>
          </a:p>
        </p:txBody>
      </p:sp>
    </p:spTree>
    <p:extLst>
      <p:ext uri="{BB962C8B-B14F-4D97-AF65-F5344CB8AC3E}">
        <p14:creationId xmlns:p14="http://schemas.microsoft.com/office/powerpoint/2010/main" val="3058445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183880" cy="504056"/>
          </a:xfrm>
        </p:spPr>
        <p:txBody>
          <a:bodyPr>
            <a:normAutofit fontScale="90000"/>
          </a:bodyPr>
          <a:lstStyle/>
          <a:p>
            <a:r>
              <a:rPr lang="es-PY" dirty="0"/>
              <a:t>PG 6: Sentido de Iglesia</a:t>
            </a:r>
          </a:p>
        </p:txBody>
      </p:sp>
      <p:sp>
        <p:nvSpPr>
          <p:cNvPr id="3" name="2 Marcador de contenido"/>
          <p:cNvSpPr>
            <a:spLocks noGrp="1"/>
          </p:cNvSpPr>
          <p:nvPr>
            <p:ph idx="1"/>
          </p:nvPr>
        </p:nvSpPr>
        <p:spPr>
          <a:xfrm>
            <a:off x="467544" y="980728"/>
            <a:ext cx="8183880" cy="5112568"/>
          </a:xfrm>
        </p:spPr>
        <p:txBody>
          <a:bodyPr>
            <a:normAutofit fontScale="55000" lnSpcReduction="20000"/>
          </a:bodyPr>
          <a:lstStyle/>
          <a:p>
            <a:pPr algn="just"/>
            <a:r>
              <a:rPr lang="es-PY" sz="3500" dirty="0"/>
              <a:t>La unión con Cristo nos lleva a la unión con la Iglesia, en la que Cristo continúa aquí y ahora su misión salvadora. Haciéndonos sensibles a los signos de los tiempos y a las mociones del Espíritu Santo, seremos más capaces de encontrar a Cristo en todos los hombres y en todas las situaciones. Compartiendo la riqueza de ser miembros de la Iglesia, participamos en la liturgia, meditamos la Sagrada Escritura; aprendemos, enseñamos y promovemos la doctrina cristiana.</a:t>
            </a:r>
          </a:p>
          <a:p>
            <a:pPr algn="just"/>
            <a:endParaRPr lang="es-PY" sz="3500" dirty="0"/>
          </a:p>
          <a:p>
            <a:pPr algn="just"/>
            <a:r>
              <a:rPr lang="es-PY" sz="3500" dirty="0"/>
              <a:t>Trabajamos junto con la jerarquía y otros líderes eclesiales, motivados por una común preocupación por los problemas y el progreso de todos y atentos a las situaciones en que la iglesia se encuentra hoy.</a:t>
            </a:r>
          </a:p>
          <a:p>
            <a:pPr algn="just"/>
            <a:endParaRPr lang="es-PY" sz="3500" dirty="0"/>
          </a:p>
          <a:p>
            <a:pPr algn="just"/>
            <a:r>
              <a:rPr lang="es-PY" sz="3500" dirty="0"/>
              <a:t>Este sentido de Iglesia nos impulsa a una colaboración creativa y concreta en la obra de hacer avanzar el reinado de Dios en la tierra, e incluye una disponibilidad para partir a servir allí donde las necesidades de la Iglesia pidan nuestra presencia.</a:t>
            </a:r>
          </a:p>
          <a:p>
            <a:endParaRPr lang="es-PY" dirty="0"/>
          </a:p>
        </p:txBody>
      </p:sp>
    </p:spTree>
    <p:extLst>
      <p:ext uri="{BB962C8B-B14F-4D97-AF65-F5344CB8AC3E}">
        <p14:creationId xmlns:p14="http://schemas.microsoft.com/office/powerpoint/2010/main" val="2224340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620688"/>
            <a:ext cx="8183880" cy="432048"/>
          </a:xfrm>
        </p:spPr>
        <p:txBody>
          <a:bodyPr>
            <a:normAutofit fontScale="90000"/>
          </a:bodyPr>
          <a:lstStyle/>
          <a:p>
            <a:r>
              <a:rPr lang="es-PY" dirty="0"/>
              <a:t>PG.6 : Iglesia</a:t>
            </a:r>
          </a:p>
        </p:txBody>
      </p:sp>
      <p:sp>
        <p:nvSpPr>
          <p:cNvPr id="3" name="2 Marcador de contenido"/>
          <p:cNvSpPr>
            <a:spLocks noGrp="1"/>
          </p:cNvSpPr>
          <p:nvPr>
            <p:ph idx="1"/>
          </p:nvPr>
        </p:nvSpPr>
        <p:spPr>
          <a:xfrm>
            <a:off x="502920" y="1268760"/>
            <a:ext cx="8183880" cy="4896544"/>
          </a:xfrm>
        </p:spPr>
        <p:txBody>
          <a:bodyPr>
            <a:normAutofit fontScale="70000" lnSpcReduction="20000"/>
          </a:bodyPr>
          <a:lstStyle/>
          <a:p>
            <a:pPr algn="just"/>
            <a:r>
              <a:rPr lang="es-PY" dirty="0"/>
              <a:t>En ella hemos conocido y hemos sido llamados a seguir a Jesús como comunidad, guiados por el Espíritu hasta los confines del mundo.</a:t>
            </a:r>
          </a:p>
          <a:p>
            <a:pPr algn="just"/>
            <a:r>
              <a:rPr lang="es-PY" dirty="0"/>
              <a:t>Unidad en el amor de Cristo, la Iglesia y el Espíritu. Este sentido de Iglesia se entiende en el apostolado con acciones concretas en el amor, que se extiende a todos los hombres del mundo. Como Iglesia respondemos a las llamadas de las mociones y de los signos de los tiempos avanzando en el Reinado de Dios en las fronteras de la fe, de los sectores que más lo necesitan, y a la propia Iglesia</a:t>
            </a:r>
          </a:p>
          <a:p>
            <a:pPr algn="just"/>
            <a:r>
              <a:rPr lang="es-PY" dirty="0"/>
              <a:t>Nos formamos para la misión: aprendemos, enseñamos y promovemos la formación cristiana.</a:t>
            </a:r>
          </a:p>
          <a:p>
            <a:pPr algn="just"/>
            <a:r>
              <a:rPr lang="es-PY" dirty="0"/>
              <a:t>Aceptamos los desafíos que conllevan nuestro discernimiento y aplicamos la pedagogía ignaciana para  el crecimiento gradual.</a:t>
            </a:r>
          </a:p>
          <a:p>
            <a:pPr algn="just"/>
            <a:r>
              <a:rPr lang="es-PY" dirty="0"/>
              <a:t>La contemplación para alcanzar amor es el camino para cultivar y crecer en nuestro sentido de Iglesia.</a:t>
            </a:r>
          </a:p>
        </p:txBody>
      </p:sp>
    </p:spTree>
    <p:extLst>
      <p:ext uri="{BB962C8B-B14F-4D97-AF65-F5344CB8AC3E}">
        <p14:creationId xmlns:p14="http://schemas.microsoft.com/office/powerpoint/2010/main" val="3023226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648072"/>
          </a:xfrm>
        </p:spPr>
        <p:txBody>
          <a:bodyPr>
            <a:normAutofit/>
          </a:bodyPr>
          <a:lstStyle/>
          <a:p>
            <a:r>
              <a:rPr lang="es-PY" dirty="0"/>
              <a:t>PG 7: Lazos Comunitarios</a:t>
            </a:r>
          </a:p>
        </p:txBody>
      </p:sp>
      <p:sp>
        <p:nvSpPr>
          <p:cNvPr id="3" name="2 Marcador de contenido"/>
          <p:cNvSpPr>
            <a:spLocks noGrp="1"/>
          </p:cNvSpPr>
          <p:nvPr>
            <p:ph idx="1"/>
          </p:nvPr>
        </p:nvSpPr>
        <p:spPr>
          <a:xfrm>
            <a:off x="502920" y="1196752"/>
            <a:ext cx="8183880" cy="4968552"/>
          </a:xfrm>
        </p:spPr>
        <p:txBody>
          <a:bodyPr>
            <a:normAutofit fontScale="70000" lnSpcReduction="20000"/>
          </a:bodyPr>
          <a:lstStyle/>
          <a:p>
            <a:pPr algn="just"/>
            <a:r>
              <a:rPr lang="es-PY" sz="3000" dirty="0"/>
              <a:t>Nuestra entrega personal encuentra su expresión en el compromiso personal con la Comunidad Mundial, a través de una comunidad particular libremente escogida. Esa comunidad particular, centrada en la Eucaristía, es una experiencia concreta de unidad en el amor y en la acción. En efecto, cada una de nuestras comunidades es una reunión de personas en Cristo, una célula de su Cuerpo Místico. Nuestro vínculo comunitario es nuestro compromiso común, nuestro común estilo de vida y nuestro reconocimiento y amor a María como nuestra madre. Nuestra responsabilidad por desarrollar los lazos comunitarios no termina en nuestra comunidad particular, sino que se extiende a la Comunidad de Vida Cristiana Nacional y Mundial, a las comunidades eclesiales (parroquias, diócesis) de las que somos parte, a toda la Iglesia y a todas las personas de buena voluntad.</a:t>
            </a:r>
          </a:p>
          <a:p>
            <a:pPr algn="just"/>
            <a:endParaRPr lang="es-PY" dirty="0"/>
          </a:p>
          <a:p>
            <a:endParaRPr lang="es-PY" dirty="0"/>
          </a:p>
        </p:txBody>
      </p:sp>
    </p:spTree>
    <p:extLst>
      <p:ext uri="{BB962C8B-B14F-4D97-AF65-F5344CB8AC3E}">
        <p14:creationId xmlns:p14="http://schemas.microsoft.com/office/powerpoint/2010/main" val="29981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PY" dirty="0"/>
              <a:t>Los PG definen nuestro carisma y nuestro pacto solemne con la Iglesia</a:t>
            </a:r>
            <a:br>
              <a:rPr lang="es-PY" dirty="0"/>
            </a:br>
            <a:endParaRPr lang="es-PY" dirty="0"/>
          </a:p>
        </p:txBody>
      </p:sp>
      <p:sp>
        <p:nvSpPr>
          <p:cNvPr id="3" name="2 Marcador de contenido"/>
          <p:cNvSpPr>
            <a:spLocks noGrp="1"/>
          </p:cNvSpPr>
          <p:nvPr>
            <p:ph idx="1"/>
          </p:nvPr>
        </p:nvSpPr>
        <p:spPr/>
        <p:txBody>
          <a:bodyPr>
            <a:normAutofit/>
          </a:bodyPr>
          <a:lstStyle/>
          <a:p>
            <a:pPr marL="0" indent="0" algn="ctr">
              <a:buNone/>
            </a:pPr>
            <a:r>
              <a:rPr lang="es-PY" sz="4000" dirty="0"/>
              <a:t>Satisfacen los requisitos que el Código de Derecho Canónico exige.</a:t>
            </a:r>
          </a:p>
        </p:txBody>
      </p:sp>
    </p:spTree>
    <p:extLst>
      <p:ext uri="{BB962C8B-B14F-4D97-AF65-F5344CB8AC3E}">
        <p14:creationId xmlns:p14="http://schemas.microsoft.com/office/powerpoint/2010/main" val="22104748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32656"/>
            <a:ext cx="8183880" cy="720080"/>
          </a:xfrm>
        </p:spPr>
        <p:txBody>
          <a:bodyPr/>
          <a:lstStyle/>
          <a:p>
            <a:r>
              <a:rPr lang="es-PY" dirty="0"/>
              <a:t>P. G. 7 Lazos Comunitarios</a:t>
            </a:r>
          </a:p>
        </p:txBody>
      </p:sp>
      <p:sp>
        <p:nvSpPr>
          <p:cNvPr id="3" name="2 Marcador de contenido"/>
          <p:cNvSpPr>
            <a:spLocks noGrp="1"/>
          </p:cNvSpPr>
          <p:nvPr>
            <p:ph idx="1"/>
          </p:nvPr>
        </p:nvSpPr>
        <p:spPr>
          <a:xfrm>
            <a:off x="502920" y="1196752"/>
            <a:ext cx="8183880" cy="5040560"/>
          </a:xfrm>
        </p:spPr>
        <p:txBody>
          <a:bodyPr>
            <a:normAutofit fontScale="77500" lnSpcReduction="20000"/>
          </a:bodyPr>
          <a:lstStyle/>
          <a:p>
            <a:pPr algn="just"/>
            <a:r>
              <a:rPr lang="es-PY" dirty="0"/>
              <a:t>Como Comunidad Mundial tenemos relaciones intercomunitarias de cada una de las pequeñas comunidades, con las demás. Desde 1967, se constituye la Federación Mundial de CC. MM. se elabora los propios PP. GG y estatutos como movimiento laico autónomo, reemplazando a la Prima Primaria como cabeza y garante de autenticidad. Con el desarrollo del espíritu de los EE.EE.se encuentra un camino, un estilo de vida común en el mundo. En 1979 se desarrolla el tema “Una comunidad Mundial para un sol mundo”. Se realizan cambios en los PP.GG: en el contexto de comunidad y no federación, “</a:t>
            </a:r>
            <a:r>
              <a:rPr lang="es-PY" dirty="0" err="1"/>
              <a:t>aggiornamento</a:t>
            </a:r>
            <a:r>
              <a:rPr lang="es-PY" dirty="0"/>
              <a:t>” al </a:t>
            </a:r>
            <a:r>
              <a:rPr lang="es-PY" dirty="0" err="1"/>
              <a:t>Vat</a:t>
            </a:r>
            <a:r>
              <a:rPr lang="es-PY" dirty="0"/>
              <a:t>. II y luego de una consulta mundial, se aprueban los nuevos PP.GG. en Guadalajara en 1990; a la manera de Ignacio (1574) y sus primeros compañeros que empezaron la SJ(1539), como una comunidad de amigos en el Señor.</a:t>
            </a:r>
          </a:p>
          <a:p>
            <a:endParaRPr lang="es-PY" dirty="0"/>
          </a:p>
        </p:txBody>
      </p:sp>
    </p:spTree>
    <p:extLst>
      <p:ext uri="{BB962C8B-B14F-4D97-AF65-F5344CB8AC3E}">
        <p14:creationId xmlns:p14="http://schemas.microsoft.com/office/powerpoint/2010/main" val="3599981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32656"/>
            <a:ext cx="8183880" cy="720080"/>
          </a:xfrm>
        </p:spPr>
        <p:txBody>
          <a:bodyPr/>
          <a:lstStyle/>
          <a:p>
            <a:r>
              <a:rPr lang="es-PY" dirty="0"/>
              <a:t>P.G. 7</a:t>
            </a:r>
          </a:p>
        </p:txBody>
      </p:sp>
      <p:sp>
        <p:nvSpPr>
          <p:cNvPr id="3" name="2 Marcador de contenido"/>
          <p:cNvSpPr>
            <a:spLocks noGrp="1"/>
          </p:cNvSpPr>
          <p:nvPr>
            <p:ph idx="1"/>
          </p:nvPr>
        </p:nvSpPr>
        <p:spPr>
          <a:xfrm>
            <a:off x="502920" y="1196752"/>
            <a:ext cx="8183880" cy="4968552"/>
          </a:xfrm>
        </p:spPr>
        <p:txBody>
          <a:bodyPr>
            <a:normAutofit fontScale="77500" lnSpcReduction="20000"/>
          </a:bodyPr>
          <a:lstStyle/>
          <a:p>
            <a:pPr algn="just"/>
            <a:r>
              <a:rPr lang="es-PY" dirty="0"/>
              <a:t>La misma manera de proceder de los primeros compañeros, en relación a los pobres y su estilo común: discernir en el amor, es distintivo en la CVX. Se introduce “el tema” en la pequeña comunidad y luego se discierne. Ese es el compromiso  y vínculo común, con nuestro estilo de vida y el amor a María. Ella es modelo de respuesta amorosa al Padre. Se discierne la moción en libertad, se espera la confirmación. Es la manera de caminar, buscando la mayor gloria de Dios. </a:t>
            </a:r>
          </a:p>
          <a:p>
            <a:pPr algn="just"/>
            <a:r>
              <a:rPr lang="es-PY" dirty="0"/>
              <a:t>La CVX en plenitud es una comunidad apostólica, pero es, previo crecimiento procesual compartiendo vida y oración, la escucha y el discernimiento de los signos de los tiempos para ir encontrando el camino que el E.S.va marcando en cada situación.</a:t>
            </a:r>
          </a:p>
        </p:txBody>
      </p:sp>
    </p:spTree>
    <p:extLst>
      <p:ext uri="{BB962C8B-B14F-4D97-AF65-F5344CB8AC3E}">
        <p14:creationId xmlns:p14="http://schemas.microsoft.com/office/powerpoint/2010/main" val="3487202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183880" cy="720080"/>
          </a:xfrm>
        </p:spPr>
        <p:txBody>
          <a:bodyPr>
            <a:normAutofit fontScale="90000"/>
          </a:bodyPr>
          <a:lstStyle/>
          <a:p>
            <a:br>
              <a:rPr lang="es-PY" dirty="0"/>
            </a:br>
            <a:br>
              <a:rPr lang="es-PY" dirty="0"/>
            </a:br>
            <a:r>
              <a:rPr lang="es-PY" dirty="0"/>
              <a:t>PG 8: Vida  Apostólica</a:t>
            </a:r>
          </a:p>
        </p:txBody>
      </p:sp>
      <p:sp>
        <p:nvSpPr>
          <p:cNvPr id="3" name="2 Marcador de contenido"/>
          <p:cNvSpPr>
            <a:spLocks noGrp="1"/>
          </p:cNvSpPr>
          <p:nvPr>
            <p:ph idx="1"/>
          </p:nvPr>
        </p:nvSpPr>
        <p:spPr>
          <a:xfrm>
            <a:off x="467544" y="1412776"/>
            <a:ext cx="8183880" cy="4752528"/>
          </a:xfrm>
        </p:spPr>
        <p:txBody>
          <a:bodyPr>
            <a:noAutofit/>
          </a:bodyPr>
          <a:lstStyle/>
          <a:p>
            <a:pPr algn="just"/>
            <a:r>
              <a:rPr lang="es-PY" sz="2100" dirty="0"/>
              <a:t>Como miembros del Pueblo de Dios en camino, hemos recibido de Cristo la misión de ser sus testigos entre los hombres por medio de nuestras actitudes, palabras y acciones, haciendo propia su misión de dar la Buena Noticia a los pobres, anunciar a los cautivos su libertad, dar la vista a los ciegos, liberar a los oprimidos y proclamar el año de gracia del Señor.</a:t>
            </a:r>
          </a:p>
          <a:p>
            <a:pPr marL="0" indent="0" algn="just">
              <a:buNone/>
            </a:pPr>
            <a:r>
              <a:rPr lang="es-PY" sz="2100" dirty="0"/>
              <a:t>                </a:t>
            </a:r>
          </a:p>
          <a:p>
            <a:pPr algn="just"/>
            <a:r>
              <a:rPr lang="es-PY" sz="2100" dirty="0"/>
              <a:t>Nuestra vida es esencialmente apostólica. El campo de la misión de la CVX no tiene límites: se extiende a la Iglesia y al mundo, para hacer presente el Evangelio de salvación a todos y para servir a la persona y a la sociedad, abriendo los corazones a la conversión y luchando por cambiar las estructuras opresoras.</a:t>
            </a:r>
          </a:p>
        </p:txBody>
      </p:sp>
    </p:spTree>
    <p:extLst>
      <p:ext uri="{BB962C8B-B14F-4D97-AF65-F5344CB8AC3E}">
        <p14:creationId xmlns:p14="http://schemas.microsoft.com/office/powerpoint/2010/main" val="8550390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720080"/>
          </a:xfrm>
        </p:spPr>
        <p:txBody>
          <a:bodyPr>
            <a:normAutofit/>
          </a:bodyPr>
          <a:lstStyle/>
          <a:p>
            <a:r>
              <a:rPr lang="es-PY" dirty="0"/>
              <a:t>P. G 8</a:t>
            </a:r>
          </a:p>
        </p:txBody>
      </p:sp>
      <p:sp>
        <p:nvSpPr>
          <p:cNvPr id="3" name="2 Marcador de contenido"/>
          <p:cNvSpPr>
            <a:spLocks noGrp="1"/>
          </p:cNvSpPr>
          <p:nvPr>
            <p:ph idx="1"/>
          </p:nvPr>
        </p:nvSpPr>
        <p:spPr>
          <a:xfrm>
            <a:off x="683568" y="1268760"/>
            <a:ext cx="7992888" cy="4608512"/>
          </a:xfrm>
        </p:spPr>
        <p:txBody>
          <a:bodyPr/>
          <a:lstStyle/>
          <a:p>
            <a:pPr marL="0" indent="0">
              <a:buNone/>
            </a:pPr>
            <a:r>
              <a:rPr lang="es-PY" dirty="0"/>
              <a:t> </a:t>
            </a:r>
          </a:p>
        </p:txBody>
      </p:sp>
      <p:sp>
        <p:nvSpPr>
          <p:cNvPr id="4" name="3 Rectángulo"/>
          <p:cNvSpPr/>
          <p:nvPr/>
        </p:nvSpPr>
        <p:spPr>
          <a:xfrm>
            <a:off x="395536" y="889844"/>
            <a:ext cx="8208912" cy="3693319"/>
          </a:xfrm>
          <a:prstGeom prst="rect">
            <a:avLst/>
          </a:prstGeom>
        </p:spPr>
        <p:txBody>
          <a:bodyPr wrap="square">
            <a:spAutoFit/>
          </a:bodyPr>
          <a:lstStyle/>
          <a:p>
            <a:endParaRPr lang="es-PY" dirty="0"/>
          </a:p>
          <a:p>
            <a:endParaRPr lang="es-PY" dirty="0"/>
          </a:p>
          <a:p>
            <a:pPr algn="just"/>
            <a:r>
              <a:rPr lang="es-PY" dirty="0"/>
              <a:t>Cada uno de nosotros está llamado por Dios a hacer presente a Cristo y Su acción salvífica en nuestro ambiente. Este apostolado personal es indispensable para extender el Evangelio de manera profunda y duradera en la gran variedad de personas, lugares y situaciones.</a:t>
            </a:r>
          </a:p>
          <a:p>
            <a:pPr algn="just"/>
            <a:endParaRPr lang="es-PY" dirty="0"/>
          </a:p>
          <a:p>
            <a:pPr algn="just"/>
            <a:r>
              <a:rPr lang="es-PY" dirty="0"/>
              <a:t>b) Al mismo tiempo, ejercemos un apostolado organizado o grupal en una gran variedad de formas, sea a través de la acción grupal iniciada o sostenida por la Comunidad por medio de estructuras adecuadas, o a través de nuestra presencia activa en organizaciones y esfuerzos seculares o religiosos ya existentes.</a:t>
            </a:r>
          </a:p>
        </p:txBody>
      </p:sp>
    </p:spTree>
    <p:extLst>
      <p:ext uri="{BB962C8B-B14F-4D97-AF65-F5344CB8AC3E}">
        <p14:creationId xmlns:p14="http://schemas.microsoft.com/office/powerpoint/2010/main" val="16522809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720080"/>
          </a:xfrm>
        </p:spPr>
        <p:txBody>
          <a:bodyPr>
            <a:normAutofit/>
          </a:bodyPr>
          <a:lstStyle/>
          <a:p>
            <a:r>
              <a:rPr lang="es-PY" dirty="0"/>
              <a:t>P.G 8. </a:t>
            </a:r>
            <a:r>
              <a:rPr lang="es-PY" dirty="0" err="1"/>
              <a:t>Cont</a:t>
            </a:r>
            <a:r>
              <a:rPr lang="es-PY" dirty="0"/>
              <a:t>…</a:t>
            </a:r>
          </a:p>
        </p:txBody>
      </p:sp>
      <p:sp>
        <p:nvSpPr>
          <p:cNvPr id="3" name="2 Marcador de contenido"/>
          <p:cNvSpPr>
            <a:spLocks noGrp="1"/>
          </p:cNvSpPr>
          <p:nvPr>
            <p:ph idx="1"/>
          </p:nvPr>
        </p:nvSpPr>
        <p:spPr>
          <a:xfrm>
            <a:off x="502920" y="1412776"/>
            <a:ext cx="8183880" cy="4824536"/>
          </a:xfrm>
        </p:spPr>
        <p:txBody>
          <a:bodyPr>
            <a:normAutofit fontScale="62500" lnSpcReduction="20000"/>
          </a:bodyPr>
          <a:lstStyle/>
          <a:p>
            <a:pPr algn="just"/>
            <a:r>
              <a:rPr lang="es-PY" dirty="0"/>
              <a:t>c) Para vivir este compromiso apostólico en sus diversas dimensiones, y para abrirnos a las llamadas más urgentes y universales, la Comunidad nos ayuda particularmente con la “Revisión de Vida” en común y con el discernimiento personal y comunitario. Tratamos así de dar sentido apostólico aún a las más humildes ocupaciones de la vida diaria.</a:t>
            </a:r>
          </a:p>
          <a:p>
            <a:pPr algn="just"/>
            <a:endParaRPr lang="es-PY" dirty="0"/>
          </a:p>
          <a:p>
            <a:pPr algn="just"/>
            <a:r>
              <a:rPr lang="es-PY" dirty="0"/>
              <a:t>d) La Comunidad nos urge a proclamar la Palabra de Dios a todas las personas, y a trabajar en la reforma de las estructuras de la sociedad tomando parte en los esfuerzos de liberación de quienes son víctimas de toda clase de discriminación y, en particular, en la supresión de diferencias entre ricos y pobres. Queremos contribuir desde dentro a la evangelización de las culturas. Deseamos hacer todo esto con un espíritu ecuménico, dispuestos a colaborar con iniciativas que trabajen por la unidad de los cristianos. Nuestra vida encuentra su inspiración permanente en el Evangelio de Cristo pobre y humilde.</a:t>
            </a:r>
          </a:p>
          <a:p>
            <a:endParaRPr lang="es-PY" dirty="0"/>
          </a:p>
          <a:p>
            <a:endParaRPr lang="es-PY" dirty="0"/>
          </a:p>
        </p:txBody>
      </p:sp>
    </p:spTree>
    <p:extLst>
      <p:ext uri="{BB962C8B-B14F-4D97-AF65-F5344CB8AC3E}">
        <p14:creationId xmlns:p14="http://schemas.microsoft.com/office/powerpoint/2010/main" val="589200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32656"/>
            <a:ext cx="8183880" cy="720080"/>
          </a:xfrm>
        </p:spPr>
        <p:txBody>
          <a:bodyPr/>
          <a:lstStyle/>
          <a:p>
            <a:r>
              <a:rPr lang="es-PY" dirty="0"/>
              <a:t>P.G 8 Vida Apostólica</a:t>
            </a:r>
          </a:p>
        </p:txBody>
      </p:sp>
      <p:sp>
        <p:nvSpPr>
          <p:cNvPr id="3" name="2 Marcador de contenido"/>
          <p:cNvSpPr>
            <a:spLocks noGrp="1"/>
          </p:cNvSpPr>
          <p:nvPr>
            <p:ph idx="1"/>
          </p:nvPr>
        </p:nvSpPr>
        <p:spPr>
          <a:xfrm>
            <a:off x="323528" y="1124744"/>
            <a:ext cx="8496944" cy="4896544"/>
          </a:xfrm>
        </p:spPr>
        <p:txBody>
          <a:bodyPr>
            <a:normAutofit fontScale="55000" lnSpcReduction="20000"/>
          </a:bodyPr>
          <a:lstStyle/>
          <a:p>
            <a:pPr algn="just"/>
            <a:r>
              <a:rPr lang="es-PY" sz="3100" dirty="0"/>
              <a:t>La vida apostólica cosiste en permanecer en Cristo para da frutos. Plantea un desafío. Se refiere a un estilo de vida, a una manera de proceder. Se trata de discernir la decisión en comunidad a la mayor gloria de Dios. La CVX debe tener los tres elementos componentes para ser tal: comunidad, espiritualidad y misión. </a:t>
            </a:r>
          </a:p>
          <a:p>
            <a:pPr algn="just"/>
            <a:r>
              <a:rPr lang="es-PY" sz="3100" dirty="0"/>
              <a:t>La CVX se compromete, mediante el E.S, a eliminar todos los obstáculos que se oponen  al reinado de Dios en cualquier carácter, y a una mayor disponibilidad a servir allí donde las necesidades de la Iglesia pidan nuestra presencia. Como Iglesia peregrina siempre avanzar mas allá de  donde hemos llegado, a escuchar al E.S. que habla nuevas voces en el mundo. Cada uno ha recibido la misión de Cristo de ser su testigo por nuestra palabra, actitudes y acciones ante toda la gente. La conversión personal es parte integrante del compromiso apostólico. La misión de dar la Buena Nueva a los pobres, liberar a los cautivos, dar la vista a los ciegos, liberar a los oprimidos tiene un carácter profético y mesiánico. Estos términos de </a:t>
            </a:r>
            <a:r>
              <a:rPr lang="es-PY" sz="3100" dirty="0" err="1"/>
              <a:t>Isahías</a:t>
            </a:r>
            <a:r>
              <a:rPr lang="es-PY" sz="3100" dirty="0"/>
              <a:t> para Jesús, y para nosotros, es revelación, invitación, orden y promesa. El campo de misión CVX no tiene límites. Con componente grupal.</a:t>
            </a:r>
          </a:p>
          <a:p>
            <a:pPr algn="just"/>
            <a:r>
              <a:rPr lang="es-PY" sz="3100" dirty="0"/>
              <a:t>El E.S. se expresa a través de la R.V, la Pausa, la comunidad y su espiritualidad.</a:t>
            </a:r>
          </a:p>
          <a:p>
            <a:pPr algn="just"/>
            <a:r>
              <a:rPr lang="es-PY" sz="3100" dirty="0"/>
              <a:t> Nos abre a las llamadas más urgentes y universales.</a:t>
            </a:r>
          </a:p>
          <a:p>
            <a:endParaRPr lang="es-PY" dirty="0"/>
          </a:p>
        </p:txBody>
      </p:sp>
    </p:spTree>
    <p:extLst>
      <p:ext uri="{BB962C8B-B14F-4D97-AF65-F5344CB8AC3E}">
        <p14:creationId xmlns:p14="http://schemas.microsoft.com/office/powerpoint/2010/main" val="21813716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183880" cy="504056"/>
          </a:xfrm>
        </p:spPr>
        <p:txBody>
          <a:bodyPr>
            <a:normAutofit fontScale="90000"/>
          </a:bodyPr>
          <a:lstStyle/>
          <a:p>
            <a:r>
              <a:rPr lang="es-PY" dirty="0"/>
              <a:t>P.G. 9  UNION CON MARIA</a:t>
            </a:r>
          </a:p>
        </p:txBody>
      </p:sp>
      <p:sp>
        <p:nvSpPr>
          <p:cNvPr id="3" name="2 Marcador de contenido"/>
          <p:cNvSpPr>
            <a:spLocks noGrp="1"/>
          </p:cNvSpPr>
          <p:nvPr>
            <p:ph idx="1"/>
          </p:nvPr>
        </p:nvSpPr>
        <p:spPr>
          <a:xfrm>
            <a:off x="251520" y="836712"/>
            <a:ext cx="8435280" cy="3744416"/>
          </a:xfrm>
        </p:spPr>
        <p:txBody>
          <a:bodyPr>
            <a:noAutofit/>
          </a:bodyPr>
          <a:lstStyle/>
          <a:p>
            <a:pPr algn="just"/>
            <a:endParaRPr lang="es-PY" sz="1800" dirty="0"/>
          </a:p>
          <a:p>
            <a:pPr algn="just"/>
            <a:r>
              <a:rPr lang="es-PY" sz="1800" dirty="0"/>
              <a:t>Puesto que la espiritualidad de nuestra Comunidad está centrada en Cristo, vemos el lugar de María en relación con Él: ella es el modelo de nuestra colaboración en la misión de Cristo. La cooperación de María con Dios comienza con su “si” en el misterio de la Anunciación - Encarnación. Su servicio eficaz  como se expresa en su visita a Isabel  y su solidaridad con los pobres  como se refleja en el </a:t>
            </a:r>
            <a:r>
              <a:rPr lang="es-PY" sz="1800" dirty="0" err="1"/>
              <a:t>Magnificat</a:t>
            </a:r>
            <a:r>
              <a:rPr lang="es-PY" sz="1800" dirty="0"/>
              <a:t>  hacen que ella sea una inspiración para nuestra acción por la justicia en el mundo de hoy. Su cooperación en la misión de su Hijo, continua a lo largo de toda su vida, inspira en nosotros un deseo de entregarnos totalmente a Dios en unión con ella, que aceptando los designios de Dios fue hecha madre nuestra y madre de todos los hombres. Así ratificamos nuestra propia misión de servicio al mundo recibida en el bautismo y en la confirmación. Veneramos a la Madre de Dios de un modo especial, y confiamos en su intercesión para el cumplimiento de nuestra vocación.</a:t>
            </a:r>
          </a:p>
        </p:txBody>
      </p:sp>
    </p:spTree>
    <p:extLst>
      <p:ext uri="{BB962C8B-B14F-4D97-AF65-F5344CB8AC3E}">
        <p14:creationId xmlns:p14="http://schemas.microsoft.com/office/powerpoint/2010/main" val="1145501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548680"/>
            <a:ext cx="8183880" cy="720080"/>
          </a:xfrm>
        </p:spPr>
        <p:txBody>
          <a:bodyPr>
            <a:noAutofit/>
          </a:bodyPr>
          <a:lstStyle/>
          <a:p>
            <a:r>
              <a:rPr lang="es-PY" sz="2800" dirty="0"/>
              <a:t>P.G 9 María modelo de nuestra misión</a:t>
            </a:r>
          </a:p>
        </p:txBody>
      </p:sp>
      <p:sp>
        <p:nvSpPr>
          <p:cNvPr id="3" name="2 Marcador de contenido"/>
          <p:cNvSpPr>
            <a:spLocks noGrp="1"/>
          </p:cNvSpPr>
          <p:nvPr>
            <p:ph idx="1"/>
          </p:nvPr>
        </p:nvSpPr>
        <p:spPr>
          <a:xfrm>
            <a:off x="502920" y="1412776"/>
            <a:ext cx="8183880" cy="5112568"/>
          </a:xfrm>
        </p:spPr>
        <p:txBody>
          <a:bodyPr>
            <a:normAutofit fontScale="70000" lnSpcReduction="20000"/>
          </a:bodyPr>
          <a:lstStyle/>
          <a:p>
            <a:pPr algn="just"/>
            <a:r>
              <a:rPr lang="es-PY" dirty="0">
                <a:latin typeface="+mj-lt"/>
              </a:rPr>
              <a:t>Es un modelo dinámico. Estamos en Cristo con María, ella nos lleva a una profundización de la unión  con Él.</a:t>
            </a:r>
          </a:p>
          <a:p>
            <a:pPr algn="just"/>
            <a:r>
              <a:rPr lang="es-PY" dirty="0">
                <a:latin typeface="+mj-lt"/>
              </a:rPr>
              <a:t>Ella es parte de la historia de Cristo. El misterio de la Encarnación es punto de partida y centro de los PP.GG.</a:t>
            </a:r>
          </a:p>
          <a:p>
            <a:pPr algn="just"/>
            <a:r>
              <a:rPr lang="es-PY" dirty="0">
                <a:latin typeface="+mj-lt"/>
              </a:rPr>
              <a:t>La cooperación de María con Dios empieza  con su Sí. Es la entrega de sí misma con fe, confianza y amor, permitiendo la encarnación </a:t>
            </a:r>
            <a:r>
              <a:rPr lang="es-PY" dirty="0">
                <a:latin typeface="+mj-lt"/>
                <a:cs typeface="Times New Roman" panose="02020603050405020304" pitchFamily="18" charset="0"/>
              </a:rPr>
              <a:t>y redención del género humano en su Hijo Jesús. En ella confluyen el Dios que salva y la humanidad salvada. Su sí es respuesta de vida, libre y plena. Ella es modelo por su apertura, receptividad, transparencia, discernimiento </a:t>
            </a:r>
            <a:r>
              <a:rPr lang="es-PY" dirty="0">
                <a:latin typeface="+mj-lt"/>
              </a:rPr>
              <a:t>y aceptación incondicional de la voluntad de Dios en su vida.</a:t>
            </a:r>
          </a:p>
          <a:p>
            <a:pPr algn="just"/>
            <a:r>
              <a:rPr lang="es-PY" dirty="0">
                <a:latin typeface="+mj-lt"/>
              </a:rPr>
              <a:t>Es corredentora, identificada con la misión de su Hijo, se da a sí misma en el amor y el servicio a los pobres y necesitados. En la pasión acompaña a su hijo en su sufrimientos, su dolor, y su solidaridad con el género humano pecador y redimido por el Amor.</a:t>
            </a:r>
          </a:p>
        </p:txBody>
      </p:sp>
    </p:spTree>
    <p:extLst>
      <p:ext uri="{BB962C8B-B14F-4D97-AF65-F5344CB8AC3E}">
        <p14:creationId xmlns:p14="http://schemas.microsoft.com/office/powerpoint/2010/main" val="2391901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792088"/>
          </a:xfrm>
        </p:spPr>
        <p:txBody>
          <a:bodyPr/>
          <a:lstStyle/>
          <a:p>
            <a:r>
              <a:rPr lang="es-PY" dirty="0"/>
              <a:t>PG 1: DIOS nos ama y salva</a:t>
            </a:r>
          </a:p>
        </p:txBody>
      </p:sp>
      <p:sp>
        <p:nvSpPr>
          <p:cNvPr id="3" name="2 Marcador de contenido"/>
          <p:cNvSpPr>
            <a:spLocks noGrp="1"/>
          </p:cNvSpPr>
          <p:nvPr>
            <p:ph idx="1"/>
          </p:nvPr>
        </p:nvSpPr>
        <p:spPr>
          <a:xfrm>
            <a:off x="502920" y="1412776"/>
            <a:ext cx="8183880" cy="5184576"/>
          </a:xfrm>
        </p:spPr>
        <p:txBody>
          <a:bodyPr>
            <a:normAutofit fontScale="92500" lnSpcReduction="10000"/>
          </a:bodyPr>
          <a:lstStyle/>
          <a:p>
            <a:pPr marL="0" indent="0" algn="just">
              <a:buNone/>
            </a:pPr>
            <a:r>
              <a:rPr lang="es-PY" dirty="0"/>
              <a:t>Las tres Personas divinas, contemplando a toda la humanidad tan dividida por el pecado,  deciden darse completamente a los hombres para liberarlos de todas sus cadenas. Por amor, el Verbo se encarnó y nació de María, la Virgen pobre de Nazaret. Inserto así entre los pobres, y compartiendo con ellos su condición, Jesús nos invita a todos a entregarnos continuamente a Dios y a trabajar por la unión de la familia humana. Esta entrega de Dios a los hombres y de los hombres a Dios se sigue realizando hoy, bajo la moción del Espíritu </a:t>
            </a:r>
            <a:r>
              <a:rPr lang="es-PY" dirty="0" err="1"/>
              <a:t>Santo,en</a:t>
            </a:r>
            <a:r>
              <a:rPr lang="es-PY" dirty="0"/>
              <a:t> todas nuestras diversas circunstancias particulares..</a:t>
            </a:r>
          </a:p>
          <a:p>
            <a:endParaRPr lang="es-PY" dirty="0"/>
          </a:p>
        </p:txBody>
      </p:sp>
    </p:spTree>
    <p:extLst>
      <p:ext uri="{BB962C8B-B14F-4D97-AF65-F5344CB8AC3E}">
        <p14:creationId xmlns:p14="http://schemas.microsoft.com/office/powerpoint/2010/main" val="278302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648072"/>
          </a:xfrm>
        </p:spPr>
        <p:txBody>
          <a:bodyPr/>
          <a:lstStyle/>
          <a:p>
            <a:r>
              <a:rPr lang="es-PY" dirty="0" err="1"/>
              <a:t>Cont</a:t>
            </a:r>
            <a:r>
              <a:rPr lang="es-PY" dirty="0"/>
              <a:t>…P.G. 1</a:t>
            </a:r>
          </a:p>
        </p:txBody>
      </p:sp>
      <p:sp>
        <p:nvSpPr>
          <p:cNvPr id="3" name="2 Marcador de contenido"/>
          <p:cNvSpPr>
            <a:spLocks noGrp="1"/>
          </p:cNvSpPr>
          <p:nvPr>
            <p:ph idx="1"/>
          </p:nvPr>
        </p:nvSpPr>
        <p:spPr>
          <a:xfrm>
            <a:off x="502920" y="1124744"/>
            <a:ext cx="8183880" cy="4680520"/>
          </a:xfrm>
        </p:spPr>
        <p:txBody>
          <a:bodyPr>
            <a:normAutofit lnSpcReduction="10000"/>
          </a:bodyPr>
          <a:lstStyle/>
          <a:p>
            <a:endParaRPr lang="es-PY" dirty="0"/>
          </a:p>
          <a:p>
            <a:pPr marL="0" indent="0" algn="just">
              <a:buNone/>
            </a:pPr>
            <a:r>
              <a:rPr lang="es-PY" sz="3200" dirty="0"/>
              <a:t>Por eso nosotros, miembros de la Comunidad de Vida Cristiana, hemos compuesto estos Principios Generales para que nos ayuden a hacer nuestras las opciones de Jesucristo, y a participar por Él, con Él y en Él en esta iniciativa amorosa que expresa la promesa de Dios de sernos fiel para siempre.</a:t>
            </a:r>
          </a:p>
          <a:p>
            <a:endParaRPr lang="es-PY" dirty="0"/>
          </a:p>
        </p:txBody>
      </p:sp>
    </p:spTree>
    <p:extLst>
      <p:ext uri="{BB962C8B-B14F-4D97-AF65-F5344CB8AC3E}">
        <p14:creationId xmlns:p14="http://schemas.microsoft.com/office/powerpoint/2010/main" val="4199384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260648"/>
            <a:ext cx="8183880" cy="1008112"/>
          </a:xfrm>
        </p:spPr>
        <p:txBody>
          <a:bodyPr>
            <a:normAutofit/>
          </a:bodyPr>
          <a:lstStyle/>
          <a:p>
            <a:r>
              <a:rPr lang="es-PY" sz="2400" dirty="0"/>
              <a:t>El amor y la salvación que Dios nos ofrece es el punto de partida de los PP. GG.</a:t>
            </a:r>
          </a:p>
        </p:txBody>
      </p:sp>
      <p:sp>
        <p:nvSpPr>
          <p:cNvPr id="3" name="2 Marcador de contenido"/>
          <p:cNvSpPr>
            <a:spLocks noGrp="1"/>
          </p:cNvSpPr>
          <p:nvPr>
            <p:ph idx="1"/>
          </p:nvPr>
        </p:nvSpPr>
        <p:spPr>
          <a:xfrm>
            <a:off x="502920" y="1412776"/>
            <a:ext cx="8183880" cy="4824536"/>
          </a:xfrm>
          <a:ln>
            <a:solidFill>
              <a:schemeClr val="accent1"/>
            </a:solidFill>
          </a:ln>
        </p:spPr>
        <p:txBody>
          <a:bodyPr>
            <a:normAutofit/>
          </a:bodyPr>
          <a:lstStyle/>
          <a:p>
            <a:pPr algn="just"/>
            <a:r>
              <a:rPr lang="es-PY" sz="2000" dirty="0"/>
              <a:t>Un Dios que contempla la humanidad tan dividida elige y decide donarse a Sí mismo por amor, nos invita a ayudarlo a Redimir al género humano.</a:t>
            </a:r>
          </a:p>
          <a:p>
            <a:pPr algn="just"/>
            <a:r>
              <a:rPr lang="es-PY" sz="2000" dirty="0"/>
              <a:t>Humanidad dividida  por el pecado es redimida por la mirada sanadora y reconciliadora, rehaciéndola desde dentro por su identificación con nosotros.</a:t>
            </a:r>
          </a:p>
          <a:p>
            <a:pPr algn="just"/>
            <a:r>
              <a:rPr lang="es-PY" sz="2000" dirty="0"/>
              <a:t>Dios se dona a sí mismo y asume nuestra limitación, se encarna en María la Virgen pobre de Nazaret. Así también nosotros nos donamos cuando centramos nuestra vida en Jesucristo y su vida Pascual, bajo la moción del E.S. </a:t>
            </a:r>
          </a:p>
          <a:p>
            <a:pPr algn="just"/>
            <a:r>
              <a:rPr lang="es-PY" sz="2000" dirty="0"/>
              <a:t>La mirada contemplativa  cambia nuestra ubicación en la historia, nos pone del lado de los pobres. Es una vida de amor y en servicio (contemplativos en la acción).</a:t>
            </a:r>
          </a:p>
          <a:p>
            <a:endParaRPr lang="es-PY" sz="2000" dirty="0"/>
          </a:p>
          <a:p>
            <a:endParaRPr lang="es-PY" sz="2000" dirty="0"/>
          </a:p>
          <a:p>
            <a:endParaRPr lang="es-PY" dirty="0"/>
          </a:p>
          <a:p>
            <a:endParaRPr lang="es-PY" dirty="0"/>
          </a:p>
        </p:txBody>
      </p:sp>
    </p:spTree>
    <p:extLst>
      <p:ext uri="{BB962C8B-B14F-4D97-AF65-F5344CB8AC3E}">
        <p14:creationId xmlns:p14="http://schemas.microsoft.com/office/powerpoint/2010/main" val="123217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32656"/>
            <a:ext cx="8183880" cy="720080"/>
          </a:xfrm>
        </p:spPr>
        <p:txBody>
          <a:bodyPr/>
          <a:lstStyle/>
          <a:p>
            <a:r>
              <a:rPr lang="es-PY" dirty="0"/>
              <a:t>PG.2 Guiados por el Espíritu</a:t>
            </a:r>
          </a:p>
        </p:txBody>
      </p:sp>
      <p:sp>
        <p:nvSpPr>
          <p:cNvPr id="3" name="2 Marcador de contenido"/>
          <p:cNvSpPr>
            <a:spLocks noGrp="1"/>
          </p:cNvSpPr>
          <p:nvPr>
            <p:ph idx="1"/>
          </p:nvPr>
        </p:nvSpPr>
        <p:spPr>
          <a:xfrm>
            <a:off x="502920" y="1196752"/>
            <a:ext cx="8183880" cy="4752528"/>
          </a:xfrm>
        </p:spPr>
        <p:txBody>
          <a:bodyPr>
            <a:normAutofit fontScale="92500" lnSpcReduction="20000"/>
          </a:bodyPr>
          <a:lstStyle/>
          <a:p>
            <a:pPr marL="0" indent="0">
              <a:buNone/>
            </a:pPr>
            <a:endParaRPr lang="es-PY" dirty="0"/>
          </a:p>
          <a:p>
            <a:pPr marL="0" indent="0" algn="just">
              <a:buNone/>
            </a:pPr>
            <a:r>
              <a:rPr lang="es-PY" sz="3200" dirty="0"/>
              <a:t>Puesto que nuestra comunidad es un estilo de vida cristiana, estos Principios se han de interpretar no tanto según la letra del texto, sino más bien según el Espíritu Santo que  inscribe en nuestros corazones y se expresa siempre de un modo nuevo en cada situación de la vida cotidiana. Respetando la singularidad de cada vocación personal, nos capacita para ser abiertos, libres y siempre disponibles para Dios. </a:t>
            </a:r>
          </a:p>
        </p:txBody>
      </p:sp>
    </p:spTree>
    <p:extLst>
      <p:ext uri="{BB962C8B-B14F-4D97-AF65-F5344CB8AC3E}">
        <p14:creationId xmlns:p14="http://schemas.microsoft.com/office/powerpoint/2010/main" val="45013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76672"/>
            <a:ext cx="8183880" cy="792088"/>
          </a:xfrm>
        </p:spPr>
        <p:txBody>
          <a:bodyPr/>
          <a:lstStyle/>
          <a:p>
            <a:r>
              <a:rPr lang="es-PY" dirty="0" err="1"/>
              <a:t>Cont</a:t>
            </a:r>
            <a:r>
              <a:rPr lang="es-PY" dirty="0"/>
              <a:t>…2</a:t>
            </a:r>
          </a:p>
        </p:txBody>
      </p:sp>
      <p:sp>
        <p:nvSpPr>
          <p:cNvPr id="3" name="2 Marcador de contenido"/>
          <p:cNvSpPr>
            <a:spLocks noGrp="1"/>
          </p:cNvSpPr>
          <p:nvPr>
            <p:ph idx="1"/>
          </p:nvPr>
        </p:nvSpPr>
        <p:spPr>
          <a:xfrm>
            <a:off x="502920" y="1412776"/>
            <a:ext cx="8183880" cy="4320480"/>
          </a:xfrm>
        </p:spPr>
        <p:txBody>
          <a:bodyPr>
            <a:normAutofit/>
          </a:bodyPr>
          <a:lstStyle/>
          <a:p>
            <a:pPr algn="just"/>
            <a:r>
              <a:rPr lang="es-PY" dirty="0"/>
              <a:t>Nos estimula a reconocer nuestras graves responsabilidades, nos ayuda a buscar constantemente la respuesta a las necesidades de nuestros tiempos y a trabajar en unión con todo el Pueblo de Dios y con los hombres de buena voluntad por el progreso y la paz, la justicia y la caridad, la libertad y la dignidad de todos.</a:t>
            </a:r>
          </a:p>
          <a:p>
            <a:pPr algn="just"/>
            <a:endParaRPr lang="es-PY" dirty="0"/>
          </a:p>
        </p:txBody>
      </p:sp>
    </p:spTree>
    <p:extLst>
      <p:ext uri="{BB962C8B-B14F-4D97-AF65-F5344CB8AC3E}">
        <p14:creationId xmlns:p14="http://schemas.microsoft.com/office/powerpoint/2010/main" val="2673144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404664"/>
            <a:ext cx="8183880" cy="1080120"/>
          </a:xfrm>
        </p:spPr>
        <p:txBody>
          <a:bodyPr/>
          <a:lstStyle/>
          <a:p>
            <a:r>
              <a:rPr lang="es-PY" dirty="0"/>
              <a:t>P.G 2 Guiados por el Espíritu</a:t>
            </a:r>
          </a:p>
        </p:txBody>
      </p:sp>
      <p:sp>
        <p:nvSpPr>
          <p:cNvPr id="3" name="2 Marcador de contenido"/>
          <p:cNvSpPr>
            <a:spLocks noGrp="1"/>
          </p:cNvSpPr>
          <p:nvPr>
            <p:ph idx="1"/>
          </p:nvPr>
        </p:nvSpPr>
        <p:spPr>
          <a:xfrm>
            <a:off x="502920" y="1556792"/>
            <a:ext cx="8183880" cy="4608512"/>
          </a:xfrm>
        </p:spPr>
        <p:txBody>
          <a:bodyPr>
            <a:normAutofit fontScale="62500" lnSpcReduction="20000"/>
          </a:bodyPr>
          <a:lstStyle/>
          <a:p>
            <a:pPr algn="just"/>
            <a:r>
              <a:rPr lang="es-PY" dirty="0"/>
              <a:t>El Espíritu del amor de Dios es nuestra guía. Es la clave de interpretación de los PP. GG; son para orarlos. Es una mediación necesaria.</a:t>
            </a:r>
          </a:p>
          <a:p>
            <a:pPr algn="just"/>
            <a:r>
              <a:rPr lang="es-PY" dirty="0"/>
              <a:t>El Espíritu crea la comunidad y todo lo referente a nuestro estilo de vida, centrada en el Amor</a:t>
            </a:r>
          </a:p>
          <a:p>
            <a:pPr algn="just"/>
            <a:r>
              <a:rPr lang="es-PY" dirty="0"/>
              <a:t>El Espíritu Santo nos hace libres, se expresa en nuestro corazón y en la vida concreta, asumiendo las particularidades según tiempo, lugares y personas, haciendo nuevas las cosas, capacitándonos y haciéndonos disponibles para el todo lo que Dios quiere. </a:t>
            </a:r>
          </a:p>
          <a:p>
            <a:pPr algn="just"/>
            <a:r>
              <a:rPr lang="es-PY" dirty="0"/>
              <a:t>Dios  se nos ofrece en Jesucristo y nos prepara para entregarnos como Él, asumiendo Su modo de ver y vivir la vida en un modo pascual.</a:t>
            </a:r>
          </a:p>
          <a:p>
            <a:pPr algn="just"/>
            <a:r>
              <a:rPr lang="es-PY" dirty="0"/>
              <a:t>El crecimiento en disponibilidad es un proceso constante, nos hace testigos competentes y convincentes.</a:t>
            </a:r>
          </a:p>
          <a:p>
            <a:pPr marL="283464" lvl="1" indent="0" algn="just">
              <a:buNone/>
            </a:pPr>
            <a:r>
              <a:rPr lang="es-PY" sz="2900" dirty="0"/>
              <a:t>Presenta una síntesis de la vocación CVX: nuestra vida es    apostólica: dar la buena nueva a los pobres, trabajar junto a todos los hombres de buena voluntad por la paz, la justicia, la libertad y la dignidad de todos, luchando por cambiar la estructuras opresoras.</a:t>
            </a:r>
          </a:p>
          <a:p>
            <a:pPr algn="just"/>
            <a:endParaRPr lang="es-PY" dirty="0"/>
          </a:p>
          <a:p>
            <a:endParaRPr lang="es-PY" dirty="0"/>
          </a:p>
        </p:txBody>
      </p:sp>
    </p:spTree>
    <p:extLst>
      <p:ext uri="{BB962C8B-B14F-4D97-AF65-F5344CB8AC3E}">
        <p14:creationId xmlns:p14="http://schemas.microsoft.com/office/powerpoint/2010/main" val="2361598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32656"/>
            <a:ext cx="8183880" cy="936104"/>
          </a:xfrm>
        </p:spPr>
        <p:txBody>
          <a:bodyPr>
            <a:normAutofit/>
          </a:bodyPr>
          <a:lstStyle/>
          <a:p>
            <a:r>
              <a:rPr lang="es-PY" sz="2800" dirty="0"/>
              <a:t>P.G. 3  UNA GRACIA EN LA HISTORIA</a:t>
            </a:r>
          </a:p>
        </p:txBody>
      </p:sp>
      <p:sp>
        <p:nvSpPr>
          <p:cNvPr id="3" name="2 Marcador de contenido"/>
          <p:cNvSpPr>
            <a:spLocks noGrp="1"/>
          </p:cNvSpPr>
          <p:nvPr>
            <p:ph idx="1"/>
          </p:nvPr>
        </p:nvSpPr>
        <p:spPr>
          <a:xfrm>
            <a:off x="539552" y="1268760"/>
            <a:ext cx="7848872" cy="4824536"/>
          </a:xfrm>
        </p:spPr>
        <p:txBody>
          <a:bodyPr>
            <a:normAutofit fontScale="92500" lnSpcReduction="20000"/>
          </a:bodyPr>
          <a:lstStyle/>
          <a:p>
            <a:pPr marL="0" indent="0" algn="just">
              <a:buNone/>
            </a:pPr>
            <a:r>
              <a:rPr lang="es-PY" dirty="0"/>
              <a:t> La Comunidad de Vida Cristiana es una asociación internacional de derecho público, y su oficina ejecutiva central está actualmente en Roma. Es la continuación de las Congregaciones Marianas, iniciadas por Jean </a:t>
            </a:r>
            <a:r>
              <a:rPr lang="es-PY" dirty="0" err="1"/>
              <a:t>Leunis</a:t>
            </a:r>
            <a:r>
              <a:rPr lang="es-PY" dirty="0"/>
              <a:t> </a:t>
            </a:r>
            <a:r>
              <a:rPr lang="es-PY" dirty="0" err="1"/>
              <a:t>s.j.</a:t>
            </a:r>
            <a:r>
              <a:rPr lang="es-PY" dirty="0"/>
              <a:t> y aprobadas por primera vez por el Papa Gregorio XIII con la bula </a:t>
            </a:r>
            <a:r>
              <a:rPr lang="es-PY" dirty="0" err="1"/>
              <a:t>Omnipotentis</a:t>
            </a:r>
            <a:r>
              <a:rPr lang="es-PY" dirty="0"/>
              <a:t> Dei, del 5 de diciembre de 1584. Vemos también nuestros orígenes, remontándonos más allá de esa primera Congregación, en los grupos de laicos que desde 1540 se desarrollaron en diversas partes del mundo por iniciativa de san Ignacio de Loyola y sus compañeros. </a:t>
            </a:r>
          </a:p>
        </p:txBody>
      </p:sp>
    </p:spTree>
    <p:extLst>
      <p:ext uri="{BB962C8B-B14F-4D97-AF65-F5344CB8AC3E}">
        <p14:creationId xmlns:p14="http://schemas.microsoft.com/office/powerpoint/2010/main" val="42569197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Couture</Template>
  <TotalTime>2002</TotalTime>
  <Words>3830</Words>
  <Application>Microsoft Office PowerPoint</Application>
  <PresentationFormat>Presentación en pantalla (4:3)</PresentationFormat>
  <Paragraphs>118</Paragraphs>
  <Slides>27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27</vt:i4>
      </vt:variant>
    </vt:vector>
  </HeadingPairs>
  <TitlesOfParts>
    <vt:vector size="30" baseType="lpstr">
      <vt:lpstr>Verdana</vt:lpstr>
      <vt:lpstr>Wingdings 2</vt:lpstr>
      <vt:lpstr>Aspecto</vt:lpstr>
      <vt:lpstr>PRINCIPIOS GENERALES de la CVX</vt:lpstr>
      <vt:lpstr>Los PG definen nuestro carisma y nuestro pacto solemne con la Iglesia </vt:lpstr>
      <vt:lpstr>PG 1: DIOS nos ama y salva</vt:lpstr>
      <vt:lpstr>Cont…P.G. 1</vt:lpstr>
      <vt:lpstr>El amor y la salvación que Dios nos ofrece es el punto de partida de los PP. GG.</vt:lpstr>
      <vt:lpstr>PG.2 Guiados por el Espíritu</vt:lpstr>
      <vt:lpstr>Cont…2</vt:lpstr>
      <vt:lpstr>P.G 2 Guiados por el Espíritu</vt:lpstr>
      <vt:lpstr>P.G. 3  UNA GRACIA EN LA HISTORIA</vt:lpstr>
      <vt:lpstr>Cont. P.G. 3</vt:lpstr>
      <vt:lpstr>Una gracia en la Historia 3</vt:lpstr>
      <vt:lpstr>PG 4: Finalidad</vt:lpstr>
      <vt:lpstr>P.G 4 NUESTRO CARISMA</vt:lpstr>
      <vt:lpstr>PG 4</vt:lpstr>
      <vt:lpstr>PG 5: Fuentes</vt:lpstr>
      <vt:lpstr>PG 5 Fuentes de la espiritualidad</vt:lpstr>
      <vt:lpstr>PG 6: Sentido de Iglesia</vt:lpstr>
      <vt:lpstr>PG.6 : Iglesia</vt:lpstr>
      <vt:lpstr>PG 7: Lazos Comunitarios</vt:lpstr>
      <vt:lpstr>P. G. 7 Lazos Comunitarios</vt:lpstr>
      <vt:lpstr>P.G. 7</vt:lpstr>
      <vt:lpstr>  PG 8: Vida  Apostólica</vt:lpstr>
      <vt:lpstr>P. G 8</vt:lpstr>
      <vt:lpstr>P.G 8. Cont…</vt:lpstr>
      <vt:lpstr>P.G 8 Vida Apostólica</vt:lpstr>
      <vt:lpstr>P.G. 9  UNION CON MARIA</vt:lpstr>
      <vt:lpstr>P.G 9 María modelo de nuestra misión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Miriam</cp:lastModifiedBy>
  <cp:revision>67</cp:revision>
  <dcterms:created xsi:type="dcterms:W3CDTF">2020-06-06T20:15:58Z</dcterms:created>
  <dcterms:modified xsi:type="dcterms:W3CDTF">2020-06-13T23:41:11Z</dcterms:modified>
</cp:coreProperties>
</file>